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56" r:id="rId2"/>
    <p:sldId id="258" r:id="rId3"/>
    <p:sldId id="257" r:id="rId4"/>
    <p:sldId id="265" r:id="rId5"/>
    <p:sldId id="260" r:id="rId6"/>
    <p:sldId id="261" r:id="rId7"/>
    <p:sldId id="262" r:id="rId8"/>
    <p:sldId id="263" r:id="rId9"/>
    <p:sldId id="276" r:id="rId10"/>
    <p:sldId id="269" r:id="rId11"/>
    <p:sldId id="266" r:id="rId12"/>
    <p:sldId id="267" r:id="rId13"/>
    <p:sldId id="270" r:id="rId14"/>
    <p:sldId id="271" r:id="rId15"/>
    <p:sldId id="264" r:id="rId16"/>
    <p:sldId id="275" r:id="rId17"/>
    <p:sldId id="268" r:id="rId18"/>
    <p:sldId id="273" r:id="rId19"/>
    <p:sldId id="274" r:id="rId20"/>
    <p:sldId id="277" r:id="rId21"/>
    <p:sldId id="278" r:id="rId22"/>
    <p:sldId id="280" r:id="rId23"/>
    <p:sldId id="279" r:id="rId24"/>
    <p:sldId id="282" r:id="rId25"/>
    <p:sldId id="281" r:id="rId26"/>
    <p:sldId id="283" r:id="rId27"/>
    <p:sldId id="286" r:id="rId28"/>
    <p:sldId id="287" r:id="rId29"/>
    <p:sldId id="288" r:id="rId30"/>
    <p:sldId id="289" r:id="rId31"/>
    <p:sldId id="290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F2D68-2045-4A6D-9868-E3993135F17A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2E155-8B7A-49D7-8E0C-35E081C5E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2E155-8B7A-49D7-8E0C-35E081C5EA9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92D050">
                <a:alpha val="49000"/>
              </a:srgb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C0231-1C5A-4E99-A843-4384B2650B74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88C3-8567-4D29-8927-1110A0A52D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« </a:t>
            </a:r>
            <a:r>
              <a:rPr lang="ru-RU" b="1" i="1" dirty="0">
                <a:solidFill>
                  <a:srgbClr val="C00000"/>
                </a:solidFill>
              </a:rPr>
              <a:t>Соляной путь - миф или реальность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293096"/>
            <a:ext cx="5976664" cy="134570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Результаты  исследовательской  этнографической  экспедиции </a:t>
            </a:r>
          </a:p>
          <a:p>
            <a:pPr algn="r"/>
            <a:r>
              <a:rPr lang="ru-RU" dirty="0">
                <a:solidFill>
                  <a:schemeClr val="tx1"/>
                </a:solidFill>
              </a:rPr>
              <a:t>н</a:t>
            </a:r>
            <a:r>
              <a:rPr lang="ru-RU" dirty="0" smtClean="0">
                <a:solidFill>
                  <a:schemeClr val="tx1"/>
                </a:solidFill>
              </a:rPr>
              <a:t>оябрь </a:t>
            </a:r>
            <a:r>
              <a:rPr lang="ru-RU" dirty="0">
                <a:solidFill>
                  <a:schemeClr val="tx1"/>
                </a:solidFill>
              </a:rPr>
              <a:t>2013 – январь 2014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>
            <a:normAutofit/>
          </a:bodyPr>
          <a:lstStyle/>
          <a:p>
            <a:r>
              <a:rPr lang="ru-RU" dirty="0" smtClean="0"/>
              <a:t>Поездка в Каменский краеведческий музей</a:t>
            </a:r>
            <a:endParaRPr lang="ru-RU" dirty="0"/>
          </a:p>
        </p:txBody>
      </p:sp>
      <p:pic>
        <p:nvPicPr>
          <p:cNvPr id="3075" name="Picture 3" descr="C:\Users\direktor\Desktop\DSCN1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000108"/>
            <a:ext cx="3384376" cy="4371109"/>
          </a:xfrm>
          <a:prstGeom prst="rect">
            <a:avLst/>
          </a:prstGeom>
          <a:noFill/>
        </p:spPr>
      </p:pic>
      <p:pic>
        <p:nvPicPr>
          <p:cNvPr id="3074" name="Picture 2" descr="C:\Users\direktor\Desktop\DSCN1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464496" cy="5001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5786454"/>
            <a:ext cx="7429552" cy="73889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Из экспозиций Каменского  краеведческого  музея</a:t>
            </a:r>
            <a:endParaRPr lang="ru-RU" dirty="0"/>
          </a:p>
        </p:txBody>
      </p:sp>
      <p:pic>
        <p:nvPicPr>
          <p:cNvPr id="1026" name="Picture 2" descr="C:\Users\direktor\Desktop\DSCN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64807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Виды весов </a:t>
            </a:r>
            <a:r>
              <a:rPr lang="ru-RU" dirty="0" err="1" smtClean="0"/>
              <a:t>нач.ХХ</a:t>
            </a:r>
            <a:r>
              <a:rPr lang="ru-RU" dirty="0" smtClean="0"/>
              <a:t> в. Каменский  краеведческий музей</a:t>
            </a:r>
            <a:endParaRPr lang="ru-RU" dirty="0"/>
          </a:p>
        </p:txBody>
      </p:sp>
      <p:pic>
        <p:nvPicPr>
          <p:cNvPr id="2050" name="Picture 2" descr="C:\Users\direktor\Desktop\DSCN1243.JPG"/>
          <p:cNvPicPr>
            <a:picLocks noChangeAspect="1" noChangeArrowheads="1"/>
          </p:cNvPicPr>
          <p:nvPr/>
        </p:nvPicPr>
        <p:blipFill>
          <a:blip r:embed="rId2" cstate="print"/>
          <a:srcRect l="15471" r="9385"/>
          <a:stretch>
            <a:fillRect/>
          </a:stretch>
        </p:blipFill>
        <p:spPr bwMode="auto">
          <a:xfrm>
            <a:off x="539552" y="188640"/>
            <a:ext cx="5616624" cy="5605862"/>
          </a:xfrm>
          <a:prstGeom prst="rect">
            <a:avLst/>
          </a:prstGeom>
          <a:noFill/>
        </p:spPr>
      </p:pic>
      <p:pic>
        <p:nvPicPr>
          <p:cNvPr id="5" name="Picture 2" descr="C:\Users\direktor\Desktop\DSCN1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340768"/>
            <a:ext cx="2213218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877272"/>
            <a:ext cx="8075240" cy="72008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  музее </a:t>
            </a:r>
            <a:r>
              <a:rPr lang="ru-RU" dirty="0" err="1" smtClean="0"/>
              <a:t>Суетского</a:t>
            </a:r>
            <a:r>
              <a:rPr lang="ru-RU" dirty="0" smtClean="0"/>
              <a:t> района. Директор Осипова Зинаида </a:t>
            </a:r>
            <a:r>
              <a:rPr lang="ru-RU" dirty="0" err="1" smtClean="0"/>
              <a:t>Нестеровна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098" name="Picture 2" descr="C:\Users\direktor\Desktop\DSCN1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461472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irektor\Desktop\DSCN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248472" cy="5071325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5733256"/>
            <a:ext cx="4248472" cy="792088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/>
              <a:t>Шайка выдолбленная из дерева, форма для самана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260648"/>
            <a:ext cx="3826768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В музее </a:t>
            </a:r>
            <a:r>
              <a:rPr lang="ru-RU" dirty="0" err="1" smtClean="0"/>
              <a:t>Суетского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pic>
        <p:nvPicPr>
          <p:cNvPr id="7" name="Picture 2" descr="C:\Users\direktor\Desktop\DSCN1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888432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5589240"/>
            <a:ext cx="6215106" cy="1008112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/>
              <a:t>Интервью с</a:t>
            </a:r>
            <a:r>
              <a:rPr lang="ru-RU" i="1" dirty="0" smtClean="0">
                <a:solidFill>
                  <a:srgbClr val="C00000"/>
                </a:solidFill>
              </a:rPr>
              <a:t> Ипатовым Николаем Андреевичем, </a:t>
            </a:r>
            <a:r>
              <a:rPr lang="ru-RU" dirty="0" smtClean="0"/>
              <a:t>1922 </a:t>
            </a:r>
            <a:r>
              <a:rPr lang="ru-RU" dirty="0" smtClean="0"/>
              <a:t>г.р..Житель села </a:t>
            </a:r>
            <a:r>
              <a:rPr lang="ru-RU" dirty="0" smtClean="0"/>
              <a:t>Верх- </a:t>
            </a:r>
            <a:r>
              <a:rPr lang="ru-RU" dirty="0" smtClean="0"/>
              <a:t>Суетка.</a:t>
            </a:r>
            <a:endParaRPr lang="ru-RU" dirty="0"/>
          </a:p>
        </p:txBody>
      </p:sp>
      <p:pic>
        <p:nvPicPr>
          <p:cNvPr id="1026" name="Picture 2" descr="C:\Users\direktor\Desktop\DSCN1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257622" cy="5012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5877272"/>
            <a:ext cx="5184576" cy="79208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Ипатов Николай Андреевич  на крыльце своего дома</a:t>
            </a:r>
            <a:endParaRPr lang="ru-RU" dirty="0"/>
          </a:p>
        </p:txBody>
      </p:sp>
      <p:pic>
        <p:nvPicPr>
          <p:cNvPr id="7170" name="Picture 2" descr="C:\Users\direktor\Desktop\DSCN1581.JPG"/>
          <p:cNvPicPr>
            <a:picLocks noChangeAspect="1" noChangeArrowheads="1"/>
          </p:cNvPicPr>
          <p:nvPr/>
        </p:nvPicPr>
        <p:blipFill>
          <a:blip r:embed="rId2" cstate="print"/>
          <a:srcRect t="14515"/>
          <a:stretch>
            <a:fillRect/>
          </a:stretch>
        </p:blipFill>
        <p:spPr bwMode="auto">
          <a:xfrm>
            <a:off x="2555776" y="332656"/>
            <a:ext cx="3894684" cy="5429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5661248"/>
            <a:ext cx="7128792" cy="79208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Место   бывшей </a:t>
            </a:r>
            <a:r>
              <a:rPr lang="ru-RU" dirty="0" err="1" smtClean="0"/>
              <a:t>Парамоновской</a:t>
            </a:r>
            <a:r>
              <a:rPr lang="ru-RU" dirty="0" smtClean="0"/>
              <a:t> ярмарки </a:t>
            </a:r>
            <a:r>
              <a:rPr lang="ru-RU" dirty="0" err="1" smtClean="0"/>
              <a:t>пер.пол.ХХвека</a:t>
            </a:r>
            <a:r>
              <a:rPr lang="ru-RU" dirty="0" smtClean="0"/>
              <a:t> . Село Верх-Суетка</a:t>
            </a:r>
            <a:endParaRPr lang="ru-RU" dirty="0"/>
          </a:p>
        </p:txBody>
      </p:sp>
      <p:pic>
        <p:nvPicPr>
          <p:cNvPr id="2051" name="Picture 3" descr="C:\Users\direktor\Desktop\DSCN1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702372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93610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Место   бывшей </a:t>
            </a:r>
            <a:r>
              <a:rPr lang="ru-RU" dirty="0" err="1" smtClean="0"/>
              <a:t>Парамоновской</a:t>
            </a:r>
            <a:r>
              <a:rPr lang="ru-RU" dirty="0" smtClean="0"/>
              <a:t> ярмарки </a:t>
            </a:r>
            <a:r>
              <a:rPr lang="ru-RU" dirty="0" err="1" smtClean="0"/>
              <a:t>пер.пол.ХХвека</a:t>
            </a:r>
            <a:r>
              <a:rPr lang="ru-RU" dirty="0" smtClean="0"/>
              <a:t> . Село Верх-Суетка</a:t>
            </a:r>
          </a:p>
          <a:p>
            <a:endParaRPr lang="ru-RU" dirty="0"/>
          </a:p>
        </p:txBody>
      </p:sp>
      <p:pic>
        <p:nvPicPr>
          <p:cNvPr id="9218" name="Picture 2" descr="C:\Users\direktor\Desktop\DSCN1583.JPG"/>
          <p:cNvPicPr>
            <a:picLocks noChangeAspect="1" noChangeArrowheads="1"/>
          </p:cNvPicPr>
          <p:nvPr/>
        </p:nvPicPr>
        <p:blipFill>
          <a:blip r:embed="rId2" cstate="print"/>
          <a:srcRect t="16496"/>
          <a:stretch>
            <a:fillRect/>
          </a:stretch>
        </p:blipFill>
        <p:spPr bwMode="auto">
          <a:xfrm>
            <a:off x="539552" y="260648"/>
            <a:ext cx="813690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direktor\Desktop\DSCN15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36904" cy="53285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5691157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Место   бывшей </a:t>
            </a:r>
            <a:r>
              <a:rPr lang="ru-RU" sz="2800" dirty="0" err="1" smtClean="0"/>
              <a:t>Парамоновской</a:t>
            </a:r>
            <a:r>
              <a:rPr lang="ru-RU" sz="2800" dirty="0" smtClean="0"/>
              <a:t> ярмарки </a:t>
            </a:r>
            <a:r>
              <a:rPr lang="ru-RU" sz="2800" dirty="0" err="1" smtClean="0"/>
              <a:t>пер.пол.ХХвека</a:t>
            </a:r>
            <a:r>
              <a:rPr lang="ru-RU" sz="2800" dirty="0" smtClean="0"/>
              <a:t> . Село Верх-Суетка.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исследования: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Доказать  либо опровергнуть гипотезу  </a:t>
            </a:r>
            <a:r>
              <a:rPr lang="ru-RU" dirty="0"/>
              <a:t>вопроса  существования особого пути перевозки соли по территории немецких </a:t>
            </a:r>
            <a:r>
              <a:rPr lang="ru-RU" dirty="0" smtClean="0"/>
              <a:t>поселений  Алтайского края в </a:t>
            </a:r>
            <a:r>
              <a:rPr lang="ru-RU" dirty="0"/>
              <a:t>начале ХХ </a:t>
            </a:r>
            <a:r>
              <a:rPr lang="ru-RU" dirty="0" smtClean="0"/>
              <a:t>века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direktor\Desktop\DSCN1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3"/>
            <a:ext cx="7920879" cy="50405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5691157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Камень  от церкви на месте   бывшей </a:t>
            </a:r>
            <a:r>
              <a:rPr lang="ru-RU" sz="2400" dirty="0" err="1" smtClean="0"/>
              <a:t>Парамоновской</a:t>
            </a:r>
            <a:r>
              <a:rPr lang="ru-RU" sz="2400" dirty="0" smtClean="0"/>
              <a:t> ярмарки </a:t>
            </a:r>
            <a:r>
              <a:rPr lang="ru-RU" sz="2400" dirty="0" err="1" smtClean="0"/>
              <a:t>пер.пол.ХХвека</a:t>
            </a:r>
            <a:r>
              <a:rPr lang="ru-RU" sz="2400" dirty="0" smtClean="0"/>
              <a:t> . Село Верх-Суетка.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rektor\Desktop\DSCN1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138740" cy="535405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864096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Развалины глинобитного дома в селе Знаменка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Развалины глинобитного дома в селе Знаменка</a:t>
            </a:r>
            <a:endParaRPr lang="ru-RU" sz="3200" dirty="0"/>
          </a:p>
        </p:txBody>
      </p:sp>
      <p:pic>
        <p:nvPicPr>
          <p:cNvPr id="13315" name="Picture 3" descr="C:\Users\direktor\Desktop\DSCN1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57826"/>
            <a:ext cx="8229600" cy="1500174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Развалины глинобитного дома в селе Знаменка. </a:t>
            </a:r>
            <a:r>
              <a:rPr lang="ru-RU" sz="3200" dirty="0" smtClean="0"/>
              <a:t>Ширина </a:t>
            </a:r>
            <a:r>
              <a:rPr lang="ru-RU" sz="3200" dirty="0" smtClean="0"/>
              <a:t>стен </a:t>
            </a:r>
            <a:r>
              <a:rPr lang="ru-RU" sz="3200" dirty="0" smtClean="0"/>
              <a:t>около </a:t>
            </a:r>
            <a:r>
              <a:rPr lang="ru-RU" sz="3200" dirty="0" smtClean="0"/>
              <a:t>1 метра</a:t>
            </a:r>
            <a:endParaRPr lang="ru-RU" sz="3200" dirty="0"/>
          </a:p>
        </p:txBody>
      </p:sp>
      <p:pic>
        <p:nvPicPr>
          <p:cNvPr id="14338" name="Picture 2" descr="C:\Users\direktor\Desktop\DSCN1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7237272" cy="5427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стене дома </a:t>
            </a:r>
            <a:r>
              <a:rPr lang="ru-RU" dirty="0" err="1" smtClean="0"/>
              <a:t>самокованный</a:t>
            </a:r>
            <a:r>
              <a:rPr lang="ru-RU" dirty="0" smtClean="0"/>
              <a:t> гвоздь </a:t>
            </a:r>
            <a:endParaRPr lang="ru-RU" dirty="0"/>
          </a:p>
        </p:txBody>
      </p:sp>
      <p:pic>
        <p:nvPicPr>
          <p:cNvPr id="16386" name="Picture 2" descr="C:\Users\direktor\Desktop\DSCN1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1614402" y="913991"/>
            <a:ext cx="583264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Вытащить из стены не получилось </a:t>
            </a:r>
            <a:endParaRPr lang="ru-RU" dirty="0"/>
          </a:p>
        </p:txBody>
      </p:sp>
      <p:pic>
        <p:nvPicPr>
          <p:cNvPr id="15362" name="Picture 2" descr="C:\Users\direktor\Desktop\DSCN1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382574" cy="559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Современная карта исследуемого района </a:t>
            </a:r>
            <a:endParaRPr lang="ru-RU" dirty="0"/>
          </a:p>
        </p:txBody>
      </p:sp>
      <p:pic>
        <p:nvPicPr>
          <p:cNvPr id="1026" name="Picture 2" descr="C:\Users\БВЦ\Desktop\Новый рисунок (7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078109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Карта со  спутника</a:t>
            </a:r>
            <a:endParaRPr lang="ru-RU" dirty="0"/>
          </a:p>
        </p:txBody>
      </p:sp>
      <p:pic>
        <p:nvPicPr>
          <p:cNvPr id="3074" name="Picture 2" descr="C:\Users\БВЦ\Desktop\Новый рисунок (1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2984"/>
            <a:ext cx="822960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БВЦ\Desktop\Новый рисунок (2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8358246" cy="53578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Карта со спутника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597574"/>
            <a:ext cx="1710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Оз.Бурсоль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072066" y="257174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с.СТЕПНОЕ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Карт со спутника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БВЦ\Desktop\Новый рисунок (3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77557"/>
            <a:ext cx="8358246" cy="56848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3000372"/>
            <a:ext cx="13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</a:t>
            </a:r>
            <a:r>
              <a:rPr lang="ru-RU" dirty="0" err="1" smtClean="0"/>
              <a:t>.Марковка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357950" y="1928802"/>
            <a:ext cx="157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С.Хортица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14612" y="30003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География проекта исследования: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Немецкий национальный район, </a:t>
            </a:r>
            <a:endParaRPr lang="ru-RU" dirty="0" smtClean="0"/>
          </a:p>
          <a:p>
            <a:r>
              <a:rPr lang="ru-RU" dirty="0" smtClean="0"/>
              <a:t>территории  </a:t>
            </a:r>
            <a:r>
              <a:rPr lang="ru-RU" dirty="0"/>
              <a:t>исчезнувших </a:t>
            </a:r>
            <a:r>
              <a:rPr lang="ru-RU" dirty="0" smtClean="0"/>
              <a:t>немецких  </a:t>
            </a:r>
            <a:r>
              <a:rPr lang="ru-RU" dirty="0"/>
              <a:t>сел </a:t>
            </a:r>
            <a:r>
              <a:rPr lang="ru-RU" dirty="0" smtClean="0"/>
              <a:t>,</a:t>
            </a:r>
          </a:p>
          <a:p>
            <a:r>
              <a:rPr lang="ru-RU" dirty="0" smtClean="0"/>
              <a:t>п. </a:t>
            </a:r>
            <a:r>
              <a:rPr lang="ru-RU" dirty="0" err="1" smtClean="0"/>
              <a:t>Бурсоль</a:t>
            </a:r>
            <a:r>
              <a:rPr lang="ru-RU" dirty="0" smtClean="0"/>
              <a:t> и п.Бурла,</a:t>
            </a:r>
          </a:p>
          <a:p>
            <a:r>
              <a:rPr lang="ru-RU" dirty="0" smtClean="0"/>
              <a:t>Села Нижняя и Верхняя Суетка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г</a:t>
            </a:r>
            <a:r>
              <a:rPr lang="ru-RU" dirty="0"/>
              <a:t>. Славгород, г. </a:t>
            </a:r>
            <a:r>
              <a:rPr lang="ru-RU" dirty="0" err="1"/>
              <a:t>Камень-на-Оби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smtClean="0"/>
              <a:t>Карта со спутника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БВЦ\Desktop\Новый рисунок (4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061074"/>
            <a:ext cx="8643860" cy="54397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1785926"/>
            <a:ext cx="11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С.Хортица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00892" y="3571876"/>
            <a:ext cx="183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С.Новая деревня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со спутника</a:t>
            </a:r>
            <a:endParaRPr lang="ru-RU" dirty="0"/>
          </a:p>
        </p:txBody>
      </p:sp>
      <p:pic>
        <p:nvPicPr>
          <p:cNvPr id="7170" name="Picture 2" descr="C:\Users\БВЦ\Desktop\Новый рисунок (5)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8572560" cy="52864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86578" y="5143512"/>
            <a:ext cx="141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r>
              <a:rPr lang="ru-RU" dirty="0" smtClean="0"/>
              <a:t>.Семеновка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00562" y="3429000"/>
            <a:ext cx="115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</a:t>
            </a:r>
            <a:r>
              <a:rPr lang="ru-RU" dirty="0" err="1" smtClean="0"/>
              <a:t>.Хортица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71802" y="3643314"/>
            <a:ext cx="11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r>
              <a:rPr lang="ru-RU" dirty="0" smtClean="0"/>
              <a:t>.Степное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85786" y="3857628"/>
            <a:ext cx="128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Оз.Бурсоль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Подтверждена гипотеза – соляной путь (или соляная дорога) существовал.</a:t>
            </a:r>
          </a:p>
          <a:p>
            <a:r>
              <a:rPr lang="ru-RU" dirty="0" smtClean="0"/>
              <a:t>Существовал  путь перевозки соли из </a:t>
            </a:r>
            <a:r>
              <a:rPr lang="ru-RU" dirty="0" err="1" smtClean="0"/>
              <a:t>Бурсоля</a:t>
            </a:r>
            <a:r>
              <a:rPr lang="ru-RU" dirty="0" smtClean="0"/>
              <a:t> именно  по территории существующих в </a:t>
            </a:r>
            <a:r>
              <a:rPr lang="ru-RU" dirty="0" err="1" smtClean="0"/>
              <a:t>пер.пол.ХХ</a:t>
            </a:r>
            <a:r>
              <a:rPr lang="ru-RU" dirty="0" smtClean="0"/>
              <a:t> века немецких поселений Алтайского края: Степное, </a:t>
            </a:r>
            <a:r>
              <a:rPr lang="ru-RU" dirty="0" err="1" smtClean="0"/>
              <a:t>Марковка</a:t>
            </a:r>
            <a:r>
              <a:rPr lang="ru-RU" dirty="0" smtClean="0"/>
              <a:t>, </a:t>
            </a:r>
            <a:r>
              <a:rPr lang="ru-RU" dirty="0" err="1" smtClean="0"/>
              <a:t>Хортица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Воспоминания, живущих  на отдаленном расстоянии друг от </a:t>
            </a:r>
            <a:r>
              <a:rPr lang="ru-RU" dirty="0" smtClean="0"/>
              <a:t>друга  свидетелей, </a:t>
            </a:r>
            <a:r>
              <a:rPr lang="ru-RU" dirty="0" smtClean="0"/>
              <a:t>совпадают в основном вопросе.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440160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/>
              <a:t>Бурлинское</a:t>
            </a:r>
            <a:r>
              <a:rPr lang="ru-RU" dirty="0"/>
              <a:t> бессточное солёное озеро </a:t>
            </a:r>
            <a:r>
              <a:rPr lang="ru-RU" dirty="0" smtClean="0"/>
              <a:t>площадь водной поверхности, которого превышает тридцать квадратных километров, находится </a:t>
            </a:r>
            <a:r>
              <a:rPr lang="ru-RU" dirty="0"/>
              <a:t>в </a:t>
            </a:r>
            <a:r>
              <a:rPr lang="ru-RU" dirty="0" err="1"/>
              <a:t>Славгородском</a:t>
            </a:r>
            <a:r>
              <a:rPr lang="ru-RU" dirty="0"/>
              <a:t> районе Алтайского края, расположено в западной части </a:t>
            </a:r>
            <a:r>
              <a:rPr lang="ru-RU" dirty="0" err="1"/>
              <a:t>Кулундинской</a:t>
            </a:r>
            <a:r>
              <a:rPr lang="ru-RU" dirty="0"/>
              <a:t> равнины, в 18 км к северо-западу от </a:t>
            </a:r>
            <a:r>
              <a:rPr lang="ru-RU" dirty="0" smtClean="0"/>
              <a:t>г. </a:t>
            </a:r>
            <a:r>
              <a:rPr lang="ru-RU" dirty="0"/>
              <a:t>Славгород (примерно 500 км. от </a:t>
            </a:r>
            <a:r>
              <a:rPr lang="ru-RU" dirty="0" smtClean="0"/>
              <a:t>г. </a:t>
            </a:r>
            <a:r>
              <a:rPr lang="ru-RU" dirty="0"/>
              <a:t>Барнаула). </a:t>
            </a:r>
          </a:p>
          <a:p>
            <a:endParaRPr lang="ru-RU" dirty="0"/>
          </a:p>
        </p:txBody>
      </p:sp>
      <p:pic>
        <p:nvPicPr>
          <p:cNvPr id="4" name="Рисунок 3" descr="http://na-yarovoe.ru/image/bursol/bursol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7048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 берегу озера расположен посёлок </a:t>
            </a:r>
            <a:r>
              <a:rPr lang="ru-RU" dirty="0" err="1"/>
              <a:t>Бурсоль</a:t>
            </a:r>
            <a:r>
              <a:rPr lang="ru-RU" dirty="0"/>
              <a:t>. Посёлок был основан 14 июня 1768 года </a:t>
            </a:r>
          </a:p>
        </p:txBody>
      </p:sp>
      <p:pic>
        <p:nvPicPr>
          <p:cNvPr id="6" name="Рисунок 5" descr="http://na-yarovoe.ru/image/bursol/bursol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70485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51216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наше время соль добывали  </a:t>
            </a:r>
            <a:r>
              <a:rPr lang="ru-RU" dirty="0"/>
              <a:t>уникальными (изобретенными </a:t>
            </a:r>
            <a:r>
              <a:rPr lang="ru-RU" dirty="0" err="1"/>
              <a:t>тут-же</a:t>
            </a:r>
            <a:r>
              <a:rPr lang="ru-RU" dirty="0"/>
              <a:t> в </a:t>
            </a:r>
            <a:r>
              <a:rPr lang="ru-RU" dirty="0" err="1"/>
              <a:t>Бурсоли</a:t>
            </a:r>
            <a:r>
              <a:rPr lang="ru-RU" dirty="0"/>
              <a:t>) соляными комбайнами, которые ездят с вагончиками по уложенным в озере под водой рельсам и собирают со дна соль</a:t>
            </a:r>
            <a:r>
              <a:rPr lang="ru-RU" dirty="0" smtClean="0"/>
              <a:t>. Железная дорога заходит прямо на середину озера. </a:t>
            </a:r>
          </a:p>
          <a:p>
            <a:endParaRPr lang="ru-RU" dirty="0"/>
          </a:p>
        </p:txBody>
      </p:sp>
      <p:pic>
        <p:nvPicPr>
          <p:cNvPr id="4" name="Рисунок 3" descr="http://na-yarovoe.ru/image/bursol/bursol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3448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Первые </a:t>
            </a:r>
            <a:r>
              <a:rPr lang="ru-RU" dirty="0">
                <a:solidFill>
                  <a:srgbClr val="C00000"/>
                </a:solidFill>
              </a:rPr>
              <a:t>сведения об озере</a:t>
            </a:r>
            <a:r>
              <a:rPr lang="ru-RU" dirty="0"/>
              <a:t>, обладающем высококачественной поваренной солью, в составе которой есть почти вся таблица Менделеева, появились еще в </a:t>
            </a:r>
            <a:r>
              <a:rPr lang="ru-RU" dirty="0">
                <a:solidFill>
                  <a:srgbClr val="C00000"/>
                </a:solidFill>
              </a:rPr>
              <a:t>1768</a:t>
            </a:r>
            <a:r>
              <a:rPr lang="ru-RU" dirty="0"/>
              <a:t> году. </a:t>
            </a:r>
            <a:endParaRPr lang="ru-RU" dirty="0" smtClean="0"/>
          </a:p>
          <a:p>
            <a:pPr>
              <a:buNone/>
            </a:pPr>
            <a:endParaRPr lang="ru-RU" dirty="0"/>
          </a:p>
          <a:p>
            <a:r>
              <a:rPr lang="ru-RU" dirty="0"/>
              <a:t>Первооткрывателями этой уникальности стали приказчики известного горнопромышленника на Урале </a:t>
            </a:r>
            <a:r>
              <a:rPr lang="ru-RU" dirty="0" err="1">
                <a:solidFill>
                  <a:srgbClr val="C00000"/>
                </a:solidFill>
              </a:rPr>
              <a:t>Прокофия</a:t>
            </a:r>
            <a:r>
              <a:rPr lang="ru-RU" dirty="0">
                <a:solidFill>
                  <a:srgbClr val="C00000"/>
                </a:solidFill>
              </a:rPr>
              <a:t> Демидова</a:t>
            </a:r>
            <a:r>
              <a:rPr lang="ru-RU" dirty="0"/>
              <a:t>. От них потянулись обозы с солью в Центральную Россию и в Петербург. Дошло до нас характерное изречение Екатерины II: "</a:t>
            </a:r>
            <a:r>
              <a:rPr lang="ru-RU" i="1" dirty="0"/>
              <a:t>...</a:t>
            </a:r>
            <a:r>
              <a:rPr lang="ru-RU" i="1" dirty="0">
                <a:solidFill>
                  <a:srgbClr val="C00000"/>
                </a:solidFill>
              </a:rPr>
              <a:t>Отныне, к столу царскому велю соль подавать </a:t>
            </a:r>
            <a:r>
              <a:rPr lang="ru-RU" i="1" dirty="0" err="1">
                <a:solidFill>
                  <a:srgbClr val="C00000"/>
                </a:solidFill>
              </a:rPr>
              <a:t>бурлинскую</a:t>
            </a:r>
            <a:r>
              <a:rPr lang="ru-RU" dirty="0">
                <a:solidFill>
                  <a:srgbClr val="C00000"/>
                </a:solidFill>
              </a:rPr>
              <a:t>". "</a:t>
            </a:r>
            <a:r>
              <a:rPr lang="ru-RU" i="1" dirty="0">
                <a:solidFill>
                  <a:srgbClr val="C00000"/>
                </a:solidFill>
              </a:rPr>
              <a:t>Царская солонка</a:t>
            </a:r>
            <a:r>
              <a:rPr lang="ru-RU" dirty="0">
                <a:solidFill>
                  <a:srgbClr val="C00000"/>
                </a:solidFill>
              </a:rPr>
              <a:t>" </a:t>
            </a:r>
            <a:r>
              <a:rPr lang="ru-RU" dirty="0"/>
              <a:t>- так называл Петр Великий </a:t>
            </a:r>
            <a:r>
              <a:rPr lang="ru-RU" dirty="0" err="1"/>
              <a:t>Бурлинские</a:t>
            </a:r>
            <a:r>
              <a:rPr lang="ru-RU" dirty="0"/>
              <a:t> соляные озера.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5589240"/>
            <a:ext cx="6120680" cy="1080120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/>
              <a:t>Интервью </a:t>
            </a:r>
            <a:r>
              <a:rPr lang="ru-RU" i="1" dirty="0" smtClean="0">
                <a:solidFill>
                  <a:srgbClr val="C00000"/>
                </a:solidFill>
              </a:rPr>
              <a:t>с </a:t>
            </a:r>
            <a:r>
              <a:rPr lang="ru-RU" i="1" dirty="0" err="1" smtClean="0">
                <a:solidFill>
                  <a:srgbClr val="C00000"/>
                </a:solidFill>
              </a:rPr>
              <a:t>Генрихс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smtClean="0">
                <a:solidFill>
                  <a:srgbClr val="C00000"/>
                </a:solidFill>
              </a:rPr>
              <a:t>Абрам </a:t>
            </a:r>
            <a:r>
              <a:rPr lang="ru-RU" i="1" dirty="0" smtClean="0">
                <a:solidFill>
                  <a:srgbClr val="C00000"/>
                </a:solidFill>
              </a:rPr>
              <a:t>Абрамовичем</a:t>
            </a:r>
            <a:r>
              <a:rPr lang="ru-RU" dirty="0" smtClean="0"/>
              <a:t>, </a:t>
            </a:r>
            <a:r>
              <a:rPr lang="ru-RU" dirty="0" smtClean="0"/>
              <a:t>1932 г.р.- уроженец исчезнувшего  немецкого села </a:t>
            </a:r>
            <a:r>
              <a:rPr lang="ru-RU" dirty="0" err="1" smtClean="0"/>
              <a:t>Хортица</a:t>
            </a:r>
            <a:r>
              <a:rPr lang="ru-RU" dirty="0" smtClean="0"/>
              <a:t>, ныне житель села </a:t>
            </a:r>
            <a:r>
              <a:rPr lang="ru-RU" dirty="0" err="1" smtClean="0"/>
              <a:t>Гришковка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C:\Users\direktor\Desktop\IMG_2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37427"/>
            <a:ext cx="3816424" cy="545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Книга Павла Федоровича Кочнева «Жизнь на большой реке» Изд-во «Сова» 2006г.</a:t>
            </a:r>
            <a:endParaRPr lang="ru-RU" dirty="0"/>
          </a:p>
        </p:txBody>
      </p:sp>
      <p:pic>
        <p:nvPicPr>
          <p:cNvPr id="8194" name="Picture 2" descr="C:\Users\БВЦ\Desktop\23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2430876" cy="39290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285728"/>
            <a:ext cx="607223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Павел </a:t>
            </a:r>
            <a:r>
              <a:rPr lang="ru-RU" dirty="0" err="1" smtClean="0"/>
              <a:t>Феодорович</a:t>
            </a:r>
            <a:r>
              <a:rPr lang="ru-RU" dirty="0" smtClean="0"/>
              <a:t> Кочнев уроженец г. Тюмени, сын мещанина, воспитывался в семье </a:t>
            </a:r>
            <a:r>
              <a:rPr lang="ru-RU" dirty="0" err="1" smtClean="0"/>
              <a:t>купца-пароходовладельца</a:t>
            </a:r>
            <a:r>
              <a:rPr lang="ru-RU" dirty="0" smtClean="0"/>
              <a:t> </a:t>
            </a:r>
            <a:r>
              <a:rPr lang="ru-RU" dirty="0" err="1" smtClean="0"/>
              <a:t>Н.А.Тюфина</a:t>
            </a:r>
            <a:r>
              <a:rPr lang="ru-RU" dirty="0" smtClean="0"/>
              <a:t>, служил в должности управляющего или приказчика у разных крупных предпринимателей и торговцев. Основную часть жизни провел в приобских селениях (</a:t>
            </a:r>
            <a:r>
              <a:rPr lang="ru-RU" dirty="0" err="1" smtClean="0"/>
              <a:t>Спирино</a:t>
            </a:r>
            <a:r>
              <a:rPr lang="ru-RU" dirty="0" smtClean="0"/>
              <a:t>, Камень), </a:t>
            </a:r>
            <a:r>
              <a:rPr lang="ru-RU" b="1" dirty="0" smtClean="0"/>
              <a:t>организуя "соляное дело" на </a:t>
            </a:r>
            <a:r>
              <a:rPr lang="ru-RU" b="1" dirty="0" err="1" smtClean="0"/>
              <a:t>Бурлинских</a:t>
            </a:r>
            <a:r>
              <a:rPr lang="ru-RU" b="1" dirty="0" smtClean="0"/>
              <a:t> озерах,</a:t>
            </a:r>
            <a:r>
              <a:rPr lang="ru-RU" dirty="0" smtClean="0"/>
              <a:t> закупку хлеба у </a:t>
            </a:r>
            <a:r>
              <a:rPr lang="ru-RU" dirty="0" err="1" smtClean="0"/>
              <a:t>крестьян-приобцев</a:t>
            </a:r>
            <a:r>
              <a:rPr lang="ru-RU" dirty="0" smtClean="0"/>
              <a:t>, строительство барж и барок на </a:t>
            </a:r>
            <a:r>
              <a:rPr lang="ru-RU" dirty="0" err="1" smtClean="0"/>
              <a:t>Алеусах</a:t>
            </a:r>
            <a:r>
              <a:rPr lang="ru-RU" dirty="0" smtClean="0"/>
              <a:t>, </a:t>
            </a:r>
            <a:r>
              <a:rPr lang="ru-RU" b="1" dirty="0" smtClean="0"/>
              <a:t>перевозки соли</a:t>
            </a:r>
            <a:r>
              <a:rPr lang="ru-RU" dirty="0" smtClean="0"/>
              <a:t>, меди и хлеба по Оби в различные города Западной Сибири. </a:t>
            </a:r>
          </a:p>
          <a:p>
            <a:r>
              <a:rPr lang="ru-RU" dirty="0" smtClean="0"/>
              <a:t>Огромную </a:t>
            </a:r>
            <a:r>
              <a:rPr lang="ru-RU" dirty="0" smtClean="0"/>
              <a:t>ценность представляют описания городского и сельского быта и яркие психологические характеристики сибиряков. Книга адресована историкам, этнологам, культурологам, краеведам, а также широкому кругу читателей,...</a:t>
            </a:r>
          </a:p>
          <a:p>
            <a:endParaRPr lang="ru-RU" dirty="0" smtClean="0"/>
          </a:p>
          <a:p>
            <a:r>
              <a:rPr lang="ru-RU" dirty="0" smtClean="0"/>
              <a:t>Подробнее: http://www.cataloxy.ru/books/4748768_zhizn-na-bolshoy-reke-zapiski-sibirskogo-prikazchika.htm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</TotalTime>
  <Words>622</Words>
  <Application>Microsoft Office PowerPoint</Application>
  <PresentationFormat>Экран (4:3)</PresentationFormat>
  <Paragraphs>62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« Соляной путь - миф или реальность»</vt:lpstr>
      <vt:lpstr>Цель исследования:  </vt:lpstr>
      <vt:lpstr>География проекта исследования: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Шайка выдолбленная из дерева, форма для самана</vt:lpstr>
      <vt:lpstr>Слайд 15</vt:lpstr>
      <vt:lpstr>Слайд 16</vt:lpstr>
      <vt:lpstr>Слайд 17</vt:lpstr>
      <vt:lpstr>Слайд 18</vt:lpstr>
      <vt:lpstr>Слайд 19</vt:lpstr>
      <vt:lpstr>Слайд 20</vt:lpstr>
      <vt:lpstr>Развалины глинобитного дома в селе Знаменка</vt:lpstr>
      <vt:lpstr>Развалины глинобитного дома в селе Знаменка</vt:lpstr>
      <vt:lpstr>Развалины глинобитного дома в селе Знаменка. Ширина стен около 1 метра</vt:lpstr>
      <vt:lpstr>В стене дома самокованный гвоздь </vt:lpstr>
      <vt:lpstr>Вытащить из стены не получилось </vt:lpstr>
      <vt:lpstr>Современная карта исследуемого района </vt:lpstr>
      <vt:lpstr>Карта со  спутника</vt:lpstr>
      <vt:lpstr>Карта со спутника</vt:lpstr>
      <vt:lpstr>Карт со спутника</vt:lpstr>
      <vt:lpstr>Карта со спутника</vt:lpstr>
      <vt:lpstr>Карта со спутника</vt:lpstr>
      <vt:lpstr>Выводы: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Соляной путь - миф или реальность»</dc:title>
  <dc:creator>Генрихс СА</dc:creator>
  <cp:lastModifiedBy>БВЦ</cp:lastModifiedBy>
  <cp:revision>54</cp:revision>
  <dcterms:created xsi:type="dcterms:W3CDTF">2014-01-24T04:56:45Z</dcterms:created>
  <dcterms:modified xsi:type="dcterms:W3CDTF">2014-01-26T15:42:23Z</dcterms:modified>
</cp:coreProperties>
</file>